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6"/>
  </p:notesMasterIdLst>
  <p:sldIdLst>
    <p:sldId id="26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15" r:id="rId11"/>
    <p:sldId id="319" r:id="rId12"/>
    <p:sldId id="322" r:id="rId13"/>
    <p:sldId id="320" r:id="rId14"/>
    <p:sldId id="321" r:id="rId15"/>
    <p:sldId id="325" r:id="rId16"/>
    <p:sldId id="326" r:id="rId17"/>
    <p:sldId id="341" r:id="rId18"/>
    <p:sldId id="342" r:id="rId19"/>
    <p:sldId id="327" r:id="rId20"/>
    <p:sldId id="334" r:id="rId21"/>
    <p:sldId id="337" r:id="rId22"/>
    <p:sldId id="338" r:id="rId23"/>
    <p:sldId id="335" r:id="rId24"/>
    <p:sldId id="339" r:id="rId25"/>
    <p:sldId id="336" r:id="rId26"/>
    <p:sldId id="340" r:id="rId27"/>
    <p:sldId id="344" r:id="rId28"/>
    <p:sldId id="345" r:id="rId29"/>
    <p:sldId id="328" r:id="rId30"/>
    <p:sldId id="332" r:id="rId31"/>
    <p:sldId id="333" r:id="rId32"/>
    <p:sldId id="331" r:id="rId33"/>
    <p:sldId id="343" r:id="rId34"/>
    <p:sldId id="26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87;&#1082;\Desktop\&#1053;&#1052;&#1056;%202023-2024\&#1055;&#1056;&#1064;%20&#1054;&#1064;10%202024-2029%20&#1075;.doc!_1780141960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8619379894586"/>
          <c:y val="8.2337243719791481E-2"/>
          <c:w val="0.7268652775110428"/>
          <c:h val="0.759712936614827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E9-48DB-BC1F-CC80DF1727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E9-48DB-BC1F-CC80DF1727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E9-48DB-BC1F-CC80DF1727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E9-48DB-BC1F-CC80DF1727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Педагог-исследователь</c:v>
                </c:pt>
                <c:pt idx="1">
                  <c:v>Педагог-эксперт</c:v>
                </c:pt>
                <c:pt idx="2">
                  <c:v>Педагог-модератор 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0.08</c:v>
                </c:pt>
                <c:pt idx="1">
                  <c:v>0.43</c:v>
                </c:pt>
                <c:pt idx="2">
                  <c:v>0.26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3-4DFE-9083-F621EC801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16986020524259"/>
          <c:y val="0.70679122306307485"/>
          <c:w val="0.69565999797235645"/>
          <c:h val="0.29320877693692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8619379894586"/>
          <c:y val="8.2337243719791481E-2"/>
          <c:w val="0.7268652775110428"/>
          <c:h val="0.759712936614827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образованию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AA-44C3-8C5E-4BFA5483FE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AA-44C3-8C5E-4BFA5483FE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средне-специальное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AA-44C3-8C5E-4BFA5483F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79405991995258884"/>
          <c:w val="0.9"/>
          <c:h val="0.18956615987736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8619379894586"/>
          <c:y val="8.2337243719791481E-2"/>
          <c:w val="0.7268652775110428"/>
          <c:h val="0.759712936614827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56-46D3-9E0E-11D61FA518E7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6-46D3-9E0E-11D61FA51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56-46D3-9E0E-11D61FA51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56-46D3-9E0E-11D61FA518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магистры </c:v>
                </c:pt>
                <c:pt idx="1">
                  <c:v>молодые педагоги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0.12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56-46D3-9E0E-11D61FA51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896297297601747E-2"/>
          <c:y val="0.77295441782196517"/>
          <c:w val="0.85620712378763808"/>
          <c:h val="0.210323170481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969714698975323E-2"/>
          <c:y val="2.9710949592839351E-2"/>
          <c:w val="0.93033990720200221"/>
          <c:h val="0.691566914791388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Предметные курсы</c:v>
                </c:pt>
                <c:pt idx="1">
                  <c:v>Lesson Study</c:v>
                </c:pt>
                <c:pt idx="2">
                  <c:v>Введение в должность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C-4D8C-A0C8-105455B0EE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2C-4D8C-A0C8-105455B0EE00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2C-4D8C-A0C8-105455B0EE00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2C-4D8C-A0C8-105455B0E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Предметные курсы</c:v>
                </c:pt>
                <c:pt idx="1">
                  <c:v>Lesson Study</c:v>
                </c:pt>
                <c:pt idx="2">
                  <c:v>Введение в должность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</c:v>
                </c:pt>
                <c:pt idx="1">
                  <c:v>20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2C-4D8C-A0C8-105455B0EE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Предметные курсы</c:v>
                </c:pt>
                <c:pt idx="1">
                  <c:v>Lesson Study</c:v>
                </c:pt>
                <c:pt idx="2">
                  <c:v>Введение в должность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4C2C-4D8C-A0C8-105455B0E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8435712"/>
        <c:axId val="128438656"/>
        <c:axId val="0"/>
      </c:bar3DChart>
      <c:catAx>
        <c:axId val="12843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latin typeface="Times New Roman" pitchFamily="18" charset="0"/>
              </a:defRPr>
            </a:pPr>
            <a:endParaRPr lang="ru-RU"/>
          </a:p>
        </c:txPr>
        <c:crossAx val="128438656"/>
        <c:crosses val="autoZero"/>
        <c:auto val="1"/>
        <c:lblAlgn val="ctr"/>
        <c:lblOffset val="100"/>
        <c:noMultiLvlLbl val="0"/>
      </c:catAx>
      <c:valAx>
        <c:axId val="12843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43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020954294481115"/>
          <c:y val="1.5737563877350657E-2"/>
          <c:w val="0.38516714356126674"/>
          <c:h val="0.16008872883559214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7087149820558E-2"/>
          <c:y val="4.3650793650793648E-2"/>
          <c:w val="0.9268045340486285"/>
          <c:h val="0.73351060625618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2021-2022 уч.г.</c:v>
                </c:pt>
                <c:pt idx="1">
                  <c:v>2022-2023 уч.г.</c:v>
                </c:pt>
                <c:pt idx="2">
                  <c:v>2023-2024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B-47DB-A645-C42B45813C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2021-2022 уч.г.</c:v>
                </c:pt>
                <c:pt idx="1">
                  <c:v>2022-2023 уч.г.</c:v>
                </c:pt>
                <c:pt idx="2">
                  <c:v>2023-2024 уч.г.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0.38</c:v>
                </c:pt>
                <c:pt idx="1">
                  <c:v>0.32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1B-47DB-A645-C42B45813C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444672"/>
        <c:axId val="129630208"/>
      </c:barChart>
      <c:catAx>
        <c:axId val="12844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sng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9630208"/>
        <c:crosses val="autoZero"/>
        <c:auto val="1"/>
        <c:lblAlgn val="ctr"/>
        <c:lblOffset val="100"/>
        <c:noMultiLvlLbl val="0"/>
      </c:catAx>
      <c:valAx>
        <c:axId val="12963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4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553249525128042"/>
          <c:y val="0.87499935458887312"/>
          <c:w val="0.22456017173677467"/>
          <c:h val="9.2213760165225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77892569659232E-2"/>
          <c:y val="0.10152950639234611"/>
          <c:w val="0.94366942099635465"/>
          <c:h val="0.64522394378122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C  Users пк Desktop НМР 2023-2024 ПРШ ОШ10 2024-2029 г.doc]Лист1'!$B$1</c:f>
              <c:strCache>
                <c:ptCount val="1"/>
                <c:pt idx="0">
                  <c:v>школьный 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dLbl>
              <c:idx val="2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D8-48E7-8FD3-ECCF71531F8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C  Users пк Desktop НМР 2023-2024 ПРШ ОШ10 2024-2029 г.doc]Лист1'!$A$2:$A$4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'[Диаграмма в C  Users пк Desktop НМР 2023-2024 ПРШ ОШ10 2024-2029 г.doc]Лист1'!$B$2:$B$4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8-48E7-8FD3-ECCF71531F85}"/>
            </c:ext>
          </c:extLst>
        </c:ser>
        <c:ser>
          <c:idx val="1"/>
          <c:order val="1"/>
          <c:tx>
            <c:strRef>
              <c:f>'[Диаграмма в C  Users пк Desktop НМР 2023-2024 ПРШ ОШ10 2024-2029 г.doc]Лист1'!$C$1</c:f>
              <c:strCache>
                <c:ptCount val="1"/>
                <c:pt idx="0">
                  <c:v>городской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C  Users пк Desktop НМР 2023-2024 ПРШ ОШ10 2024-2029 г.doc]Лист1'!$A$2:$A$4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'[Диаграмма в C  Users пк Desktop НМР 2023-2024 ПРШ ОШ10 2024-2029 г.doc]Лист1'!$C$2:$C$4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8-48E7-8FD3-ECCF71531F85}"/>
            </c:ext>
          </c:extLst>
        </c:ser>
        <c:ser>
          <c:idx val="2"/>
          <c:order val="2"/>
          <c:tx>
            <c:strRef>
              <c:f>'[Диаграмма в C  Users пк Desktop НМР 2023-2024 ПРШ ОШ10 2024-2029 г.doc]Лист1'!$D$1</c:f>
              <c:strCache>
                <c:ptCount val="1"/>
                <c:pt idx="0">
                  <c:v>областной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C  Users пк Desktop НМР 2023-2024 ПРШ ОШ10 2024-2029 г.doc]Лист1'!$A$2:$A$4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'[Диаграмма в C  Users пк Desktop НМР 2023-2024 ПРШ ОШ10 2024-2029 г.doc]Лист1'!$D$2:$D$4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D8-48E7-8FD3-ECCF71531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645952"/>
        <c:axId val="129651840"/>
      </c:barChart>
      <c:catAx>
        <c:axId val="12964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9651840"/>
        <c:crosses val="autoZero"/>
        <c:auto val="1"/>
        <c:lblAlgn val="ctr"/>
        <c:lblOffset val="100"/>
        <c:noMultiLvlLbl val="0"/>
      </c:catAx>
      <c:valAx>
        <c:axId val="1296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459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7239583529695182E-2"/>
          <c:y val="0.85257413889493638"/>
          <c:w val="0.90524925534631684"/>
          <c:h val="0.1474258611050636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0.07296</cdr:x>
      <cdr:y>0.02084</cdr:y>
    </cdr:from>
    <cdr:to>
      <cdr:x>0.93991</cdr:x>
      <cdr:y>0.17803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9081" y="96982"/>
          <a:ext cx="3078480" cy="73151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уровень квалификации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0.12059</cdr:x>
      <cdr:y>0.03602</cdr:y>
    </cdr:from>
    <cdr:to>
      <cdr:x>0.92237</cdr:x>
      <cdr:y>0.17922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2476" y="167628"/>
          <a:ext cx="2676004" cy="6664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образования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0.16426</cdr:x>
      <cdr:y>0</cdr:y>
    </cdr:from>
    <cdr:to>
      <cdr:x>0.90558</cdr:x>
      <cdr:y>0.14047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83274" y="0"/>
          <a:ext cx="2632366" cy="6400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Количественный состав педагогов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4928-726C-4A6D-9810-E91C814E9CAF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330A-25F9-41F9-AE99-9064663AA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9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103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6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338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10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8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2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7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3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6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4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2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7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99783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2023-2024 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жылындағы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қушылар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жетістіктері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309"/>
            <a:ext cx="8229600" cy="916770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тіл – менің тілім» қалалық 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байқауының 3 орын жүлдегері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үлдегері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6021287"/>
            <a:ext cx="3682752" cy="700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Мукушева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Гульмира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Байкеновна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«Педагог-сарапшы»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6021287"/>
            <a:ext cx="3421956" cy="576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Кувшинов Максим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60"/>
            <a:ext cx="648072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982" y="5328807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модератор»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Мукашева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Асель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Нургабыловна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301306"/>
            <a:ext cx="2701876" cy="919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Кувшинов Максим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8-11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сыныптарында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жобалардың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конкурсының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облыстық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34483"/>
            <a:ext cx="2581498" cy="2852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61" y="2234483"/>
            <a:ext cx="2428769" cy="30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132440" cy="1296144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Мен көркем жазамын» қалалық байқауының </a:t>
            </a:r>
            <a:b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орын жеңімпазы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ra\Downloads\WhatsApp Image 2023-11-27 at 20.55.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7363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6937" y="5085184"/>
            <a:ext cx="273630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Исмагулова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Айслу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Талифовна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7809" y="4997152"/>
            <a:ext cx="273630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Исмагулов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Юсуф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«Б»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ra\Downloads\WhatsApp Image 2023-11-27 at 21.12.1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09" y="1772816"/>
            <a:ext cx="270655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132440" cy="1296144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«Алтын сақа» республикалық математикалық олимпиадасының қалалық кезеңінің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орын жеңімпазы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ra\Downloads\WhatsApp Image 2023-11-27 at 20.55.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7363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ra\Downloads\WhatsApp Image 2023-11-27 at 20.53.5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5"/>
            <a:ext cx="244827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6937" y="5085184"/>
            <a:ext cx="273630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Исмагулова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Айслу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Талифовна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7809" y="4997152"/>
            <a:ext cx="273630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Казаков Сергей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«Б»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5"/>
            <a:ext cx="8204448" cy="1607043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«Алтын сақа» республикалық математикалық олимпиадасының қалалық кезеңінің мадақтама иегерлері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226" y="4941168"/>
            <a:ext cx="273630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Ивкина Валентина Александровна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8842" y="5274987"/>
            <a:ext cx="230425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Бижанова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«А»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ira\Downloads\WhatsApp Image 2023-11-27 at 21.10.4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t="16629" r="17606"/>
          <a:stretch/>
        </p:blipFill>
        <p:spPr bwMode="auto">
          <a:xfrm>
            <a:off x="6538842" y="2546863"/>
            <a:ext cx="1898073" cy="250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ra\Downloads\WhatsApp Image 2023-11-27 at 20.16.2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/>
          <a:stretch/>
        </p:blipFill>
        <p:spPr bwMode="auto">
          <a:xfrm>
            <a:off x="611560" y="2078182"/>
            <a:ext cx="2257101" cy="30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ra\Downloads\WhatsApp Image 2023-11-27 at 20.42.4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02" y="1939699"/>
            <a:ext cx="235572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7982" y="5274986"/>
            <a:ext cx="2304256" cy="890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Гилязутдинов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Кирилл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«А»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6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132440" cy="1008112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Мақал –сөздің мәйегі» қалалық байқауының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орын жеңімпазы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6937" y="5085184"/>
            <a:ext cx="273630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зерттеуш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і»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Шаяхметова Нурзия Калымсеитовна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7809" y="4997152"/>
            <a:ext cx="273630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Зебольд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Роман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«А»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8001" r="22001" b="40550"/>
          <a:stretch/>
        </p:blipFill>
        <p:spPr>
          <a:xfrm>
            <a:off x="5209603" y="1700807"/>
            <a:ext cx="2744510" cy="3236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4182" b="7620"/>
          <a:stretch/>
        </p:blipFill>
        <p:spPr>
          <a:xfrm>
            <a:off x="1216937" y="1700807"/>
            <a:ext cx="2736304" cy="32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982" y="5700171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Жолдыгулова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Шнар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Хамзиевна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517232"/>
            <a:ext cx="2701876" cy="844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Зайнидинова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зиза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-11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800" r="5900" b="27951"/>
          <a:stretch/>
        </p:blipFill>
        <p:spPr>
          <a:xfrm>
            <a:off x="5364088" y="2183084"/>
            <a:ext cx="2520280" cy="31901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26901"/>
          <a:stretch/>
        </p:blipFill>
        <p:spPr>
          <a:xfrm>
            <a:off x="918189" y="2274783"/>
            <a:ext cx="279591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5"/>
            <a:ext cx="8204448" cy="16070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9-11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8486" y="4826031"/>
            <a:ext cx="2304256" cy="890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Болдиков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Владимир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пк\Downloads\WhatsApp Image 2023-12-26 at 08.41.36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t="8500" r="8536" b="23000"/>
          <a:stretch/>
        </p:blipFill>
        <p:spPr bwMode="auto">
          <a:xfrm>
            <a:off x="1378486" y="2152735"/>
            <a:ext cx="2160240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31953"/>
            <a:ext cx="2088232" cy="27618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83696" y="4906368"/>
            <a:ext cx="2640632" cy="890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«Педагог-модератор»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Жумабаева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Гульмира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Барамбаевна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5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982" y="5328807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Конакаева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Замзагуль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Байзаковна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301306"/>
            <a:ext cx="2701876" cy="919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Кувшинов Максим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7-8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87166"/>
            <a:ext cx="2664296" cy="3000253"/>
          </a:xfrm>
          <a:prstGeom prst="rect">
            <a:avLst/>
          </a:prstGeom>
        </p:spPr>
      </p:pic>
      <p:pic>
        <p:nvPicPr>
          <p:cNvPr id="7" name="Picture 3" descr="C:\Users\Mira\Downloads\WhatsApp Image 2021-11-29 at 22.19.1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0202" r="18340" b="49091"/>
          <a:stretch/>
        </p:blipFill>
        <p:spPr bwMode="auto">
          <a:xfrm>
            <a:off x="904109" y="2087166"/>
            <a:ext cx="2853262" cy="30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5"/>
            <a:ext cx="8204448" cy="1872209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мұғалімдері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Алтын т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ұғыр» республикалық математикалық олимпиадасының облыстық кезеңінің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445224"/>
            <a:ext cx="2592288" cy="890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Сабитова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Альфия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Юсуповна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2592288" cy="27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008" y="1328024"/>
            <a:ext cx="7252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</a:t>
            </a:r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 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ОБРАЗОВАНИЯ ПО ГОРОДУ КОКШЕТАУ УПРАВЛЕНИЯ ОБРАЗОВАНИЯ АКМОЛИНСКОЙ </a:t>
            </a:r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hatsApp Image 2022-07-11 at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2"/>
          <a:stretch>
            <a:fillRect/>
          </a:stretch>
        </p:blipFill>
        <p:spPr bwMode="auto">
          <a:xfrm>
            <a:off x="477982" y="2270415"/>
            <a:ext cx="4125188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721" y="1023083"/>
            <a:ext cx="7907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АҚМОЛА ОБЛЫСЫ БІЛІМ БАСҚАРМАСЫНЫҢ КӨКШЕТАУ ҚАЛАСЫ БОЙЫНША БІЛІМ БӨЛІМІ КӨКШЕТАУ ҚАЛАСЫНЫҢ 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«№ 10 ЖАЛПЫ ОРТА БІЛІМ БЕРЕТІН МЕКТЕБІ» </a:t>
            </a:r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КММ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790210" y="1750432"/>
          <a:ext cx="3979717" cy="4365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915">
                  <a:extLst>
                    <a:ext uri="{9D8B030D-6E8A-4147-A177-3AD203B41FA5}">
                      <a16:colId xmlns:a16="http://schemas.microsoft.com/office/drawing/2014/main" val="2179212448"/>
                    </a:ext>
                  </a:extLst>
                </a:gridCol>
                <a:gridCol w="1398609">
                  <a:extLst>
                    <a:ext uri="{9D8B030D-6E8A-4147-A177-3AD203B41FA5}">
                      <a16:colId xmlns:a16="http://schemas.microsoft.com/office/drawing/2014/main" val="2880782278"/>
                    </a:ext>
                  </a:extLst>
                </a:gridCol>
                <a:gridCol w="2319193">
                  <a:extLst>
                    <a:ext uri="{9D8B030D-6E8A-4147-A177-3AD203B41FA5}">
                      <a16:colId xmlns:a16="http://schemas.microsoft.com/office/drawing/2014/main" val="135864626"/>
                    </a:ext>
                  </a:extLst>
                </a:gridCol>
              </a:tblGrid>
              <a:tr h="418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учреждения образования согласно юридических документов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КГУ «Общеобразовательная школа №10» города Кокшетау отдела образования по городу  Кокшетау управления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образованич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Акмолинской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387945421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Гибнер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 Владимировна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85433508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Ауэзова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48Б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175870899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адрес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kokshe-school10@mail.ru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2874440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приемная 26-30-18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бухгалтерия 26-30-13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76069804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17809668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последней аттестации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4052160069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обучения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и казахский (смешанный)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327159668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естественно-математическое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383300131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собственности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государственное учреждение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2195008966"/>
                  </a:ext>
                </a:extLst>
              </a:tr>
              <a:tr h="27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лицензии на образовательную деятельность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331691205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 кв. м.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1117183532"/>
                  </a:ext>
                </a:extLst>
              </a:tr>
              <a:tr h="186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ученических мест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39818874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 учащихся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 учащихся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28386792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классов комплектов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Классов-комплектов – 31, из них: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с государственным языком обучения,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с русским языком обучения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29094765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16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предшколы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3670105135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17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материально-технической базы: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 школы типовое, 1 этажное, общая площадь – 1017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система отопления – автономное, водоснабжение, канализация – централизованные.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Буфет на 30 мест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зал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 площадь 13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м.кв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психолога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кабинет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Кабинеты химии (2021г.), биологии (2013г.)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85" marR="25585" marT="0" marB="0"/>
                </a:tc>
                <a:extLst>
                  <a:ext uri="{0D108BD9-81ED-4DB2-BD59-A6C34878D82A}">
                    <a16:rowId xmlns:a16="http://schemas.microsoft.com/office/drawing/2014/main" val="40657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0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5"/>
            <a:ext cx="8492480" cy="151216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II места областного этапа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республиканской математической </a:t>
            </a:r>
            <a:r>
              <a:rPr 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тұғыр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445224"/>
            <a:ext cx="2592288" cy="890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«Педагог-эксперт»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Сабитова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Альфия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Юсуповна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2592288" cy="27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308"/>
            <a:ext cx="8229600" cy="1270073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«ПЕДСТАРТ» РЕСПУБЛИКАЛЫҚ ҚАШЫҚТЫҚ ОЛИМПИАДАСЫНЫҢ ЖЕҢІМПАЗЫ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0436" y="5202864"/>
            <a:ext cx="3682752" cy="700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Мукушева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Гульмира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Байкеновна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«Педагог-сарапшы»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1111" b="50000"/>
          <a:stretch/>
        </p:blipFill>
        <p:spPr>
          <a:xfrm>
            <a:off x="6084167" y="1196753"/>
            <a:ext cx="2097863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4325" r="3538" b="4325"/>
          <a:stretch/>
        </p:blipFill>
        <p:spPr>
          <a:xfrm>
            <a:off x="683568" y="1675963"/>
            <a:ext cx="4176464" cy="30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308"/>
            <a:ext cx="8229600" cy="1296149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РЕСПУБЛИКАНСКОЙ ДИСТАНЦИОННОЙ ОЛИМПИАДЫ " ПЕДСТАРТ»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0436" y="5202864"/>
            <a:ext cx="3682752" cy="700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Мукушева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Гульмира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Байкеновна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«Педагог-сарапшы»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1111" b="50000"/>
          <a:stretch/>
        </p:blipFill>
        <p:spPr>
          <a:xfrm>
            <a:off x="4689732" y="1370448"/>
            <a:ext cx="3364160" cy="3672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4325" r="3538" b="4325"/>
          <a:stretch/>
        </p:blipFill>
        <p:spPr>
          <a:xfrm>
            <a:off x="410103" y="2040839"/>
            <a:ext cx="4176464" cy="30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50833" cy="947192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«ПЕДСТАРТ» РЕСПУБЛИКАЛЫҚ ҚАШЫҚТЫҚ ОЛИМПИАДАСЫНЫҢ ЖЕҢІМПАЗЫ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4452" y="5229200"/>
            <a:ext cx="3528392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Жолдыгулова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Шнар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Хамзиевна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4325" r="4326" b="4325"/>
          <a:stretch/>
        </p:blipFill>
        <p:spPr>
          <a:xfrm>
            <a:off x="395536" y="1877506"/>
            <a:ext cx="4248472" cy="3078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26901"/>
          <a:stretch/>
        </p:blipFill>
        <p:spPr>
          <a:xfrm>
            <a:off x="5040691" y="1808820"/>
            <a:ext cx="279591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9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4452" y="5229200"/>
            <a:ext cx="3528392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сарапшы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Жолдыгулова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Шнар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Хамзиевна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4325" r="4326" b="4325"/>
          <a:stretch/>
        </p:blipFill>
        <p:spPr>
          <a:xfrm>
            <a:off x="395536" y="1877506"/>
            <a:ext cx="4248472" cy="30787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34308"/>
            <a:ext cx="8229600" cy="1296149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РЕСПУБЛИКАНСКОЙ ДИСТАНЦИОННОЙ ОЛИМПИАДЫ " ПЕДСТАРТ»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26901"/>
          <a:stretch/>
        </p:blipFill>
        <p:spPr>
          <a:xfrm>
            <a:off x="5040691" y="1847447"/>
            <a:ext cx="279591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96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308"/>
            <a:ext cx="8229600" cy="1270073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«ПЕДСТАРТ» РЕСПУБЛИКАЛЫҚ ҚАШЫҚТЫҚ ОЛИМПИАДАСЫНЫҢ ЖЕҢІМПАЗЫ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0436" y="5202864"/>
            <a:ext cx="3682752" cy="700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Нурланова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Толганай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Муратовна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201" r="23226" b="15001"/>
          <a:stretch/>
        </p:blipFill>
        <p:spPr>
          <a:xfrm>
            <a:off x="457200" y="1772816"/>
            <a:ext cx="4148336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56" y="1485832"/>
            <a:ext cx="1620568" cy="21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40620" y="5543635"/>
            <a:ext cx="3682752" cy="7007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Нурланова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Толганай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Муратовна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201" r="23226" b="15001"/>
          <a:stretch/>
        </p:blipFill>
        <p:spPr>
          <a:xfrm>
            <a:off x="457200" y="1772816"/>
            <a:ext cx="4148336" cy="309634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34308"/>
            <a:ext cx="8229600" cy="1296149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РЕСПУБЛИКАНСКОЙ ДИСТАНЦИОННОЙ ОЛИМПИАДЫ " ПЕДСТАРТ»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6830"/>
            <a:ext cx="2808312" cy="35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8123" cy="1320800"/>
          </a:xfrm>
        </p:spPr>
        <p:txBody>
          <a:bodyPr>
            <a:noAutofit/>
          </a:bodyPr>
          <a:lstStyle/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 НЦПК «Өрлеу» Букин Виктор Владимирович  с 22 апреля по 3 мая 2024 года провел курсы «Развитие предметных компетенций  педагогов-организаторов начальной военной и технологической подготовки» (10-11 классы).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5"/>
            <a:ext cx="3744416" cy="19442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5"/>
            <a:ext cx="2809658" cy="4378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07562"/>
            <a:ext cx="3834480" cy="18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3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3960440" cy="5123656"/>
          </a:xfrm>
        </p:spPr>
        <p:txBody>
          <a:bodyPr>
            <a:noAutofit/>
          </a:bodyPr>
          <a:lstStyle/>
          <a:p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 НЦПК «Өрлеу»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Абилова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Алмагуль Аллабергеновна провела областной семинар «Методы и приемы работы с учащимися по развитию математической грамотности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4670" y="1832114"/>
            <a:ext cx="4392488" cy="3265780"/>
          </a:xfrm>
        </p:spPr>
      </p:pic>
    </p:spTree>
    <p:extLst>
      <p:ext uri="{BB962C8B-B14F-4D97-AF65-F5344CB8AC3E}">
        <p14:creationId xmlns:p14="http://schemas.microsoft.com/office/powerpoint/2010/main" val="3355127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982" y="5328807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Алина Дария Мухамедовна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301306"/>
            <a:ext cx="2701876" cy="919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Балташев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Айбар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25850"/>
          <a:stretch/>
        </p:blipFill>
        <p:spPr>
          <a:xfrm>
            <a:off x="5364088" y="1988840"/>
            <a:ext cx="2704968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74224"/>
            <a:ext cx="2448272" cy="298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92" y="836712"/>
            <a:ext cx="4249882" cy="53285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октября 2023 г.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акиматом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города Кокшетау, ТОО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Казцинк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АО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Altyntau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Kokshetau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был заключен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сотрудничестве и взаимодействии в целях реализации совместного Проекта о строительстве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школы №10»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8" y="1052736"/>
            <a:ext cx="3439391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55" y="3839441"/>
            <a:ext cx="3636818" cy="22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62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5343694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Рукгабер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Людмила Станиславовна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0414" y="5373216"/>
            <a:ext cx="2701876" cy="919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Мықтыбаев Данияр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«Б»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71677"/>
            <a:ext cx="2795913" cy="3128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16401" r="12667" b="19551"/>
          <a:stretch/>
        </p:blipFill>
        <p:spPr>
          <a:xfrm>
            <a:off x="1020002" y="2031432"/>
            <a:ext cx="25922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5279351"/>
            <a:ext cx="2736304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Жолдыгулова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Шнар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Хамзиевна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887" y="5187068"/>
            <a:ext cx="2701876" cy="919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Оразғали Нұрсултан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13251" r="8934" b="18500"/>
          <a:stretch/>
        </p:blipFill>
        <p:spPr>
          <a:xfrm>
            <a:off x="1251693" y="2071677"/>
            <a:ext cx="2376264" cy="3013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26901"/>
          <a:stretch/>
        </p:blipFill>
        <p:spPr>
          <a:xfrm>
            <a:off x="4917911" y="2070042"/>
            <a:ext cx="269410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982" y="5328807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Гордий Ирина Александровна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301306"/>
            <a:ext cx="2701876" cy="919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Левин Станислав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387926"/>
            <a:ext cx="7704856" cy="16837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қалалық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кезеңінің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t="7576" r="10904" b="19808"/>
          <a:stretch/>
        </p:blipFill>
        <p:spPr>
          <a:xfrm>
            <a:off x="5598902" y="2504606"/>
            <a:ext cx="2232248" cy="2762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27951" r="10800" b="10101"/>
          <a:stretch/>
        </p:blipFill>
        <p:spPr>
          <a:xfrm>
            <a:off x="944078" y="2370920"/>
            <a:ext cx="2744135" cy="28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982" y="5328807"/>
            <a:ext cx="2952328" cy="891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 модератор»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Гульшат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Кабжановна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301306"/>
            <a:ext cx="2701876" cy="919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Кувшинов Максим</a:t>
            </a: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«А» сынып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81102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Уәлиханов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өкшетау университетінің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7-8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математика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пәнінен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орын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87166"/>
            <a:ext cx="2664296" cy="3000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3" y="2087167"/>
            <a:ext cx="2795914" cy="29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704856" cy="2865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946" y="764704"/>
            <a:ext cx="6244937" cy="10672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состав педагогов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2731770" y="1831917"/>
          <a:ext cx="2663190" cy="395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228600" y="1904653"/>
          <a:ext cx="2503170" cy="349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5589270" y="1904654"/>
          <a:ext cx="2663190" cy="341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96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548680"/>
            <a:ext cx="7015018" cy="147235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контингента </a:t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за 3 года</a:t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t="46771" r="25838" b="16637"/>
          <a:stretch>
            <a:fillRect/>
          </a:stretch>
        </p:blipFill>
        <p:spPr>
          <a:xfrm>
            <a:off x="508001" y="2021032"/>
            <a:ext cx="7880423" cy="4360295"/>
          </a:xfrm>
          <a:noFill/>
        </p:spPr>
      </p:pic>
    </p:spTree>
    <p:extLst>
      <p:ext uri="{BB962C8B-B14F-4D97-AF65-F5344CB8AC3E}">
        <p14:creationId xmlns:p14="http://schemas.microsoft.com/office/powerpoint/2010/main" val="352805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764704"/>
            <a:ext cx="7503391" cy="1540346"/>
          </a:xfrm>
        </p:spPr>
        <p:txBody>
          <a:bodyPr>
            <a:normAutofit/>
          </a:bodyPr>
          <a:lstStyle/>
          <a:p>
            <a:pPr algn="ctr"/>
            <a:r>
              <a:rPr lang="ru-RU" altLang="ru-RU" b="1" i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итогов качества знаний за 3 учебных года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992070"/>
              </p:ext>
            </p:extLst>
          </p:nvPr>
        </p:nvGraphicFramePr>
        <p:xfrm>
          <a:off x="620316" y="2457449"/>
          <a:ext cx="7696100" cy="3635846"/>
        </p:xfrm>
        <a:graphic>
          <a:graphicData uri="http://schemas.openxmlformats.org/drawingml/2006/table">
            <a:tbl>
              <a:tblPr/>
              <a:tblGrid>
                <a:gridCol w="82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5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1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163/102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67,5% /63,7%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177/105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68,4%/65,7%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9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276/168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52,9%/51,2%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285/178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52,6%/48,9%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27/21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66,7%/57,1%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14/9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64,3%/55,5%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466/291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58,8%/56,0%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476/292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58,8%/55,1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57,6% </a:t>
                      </a:r>
                    </a:p>
                  </a:txBody>
                  <a:tcPr marL="51435" marR="51435" marT="714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9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76672"/>
            <a:ext cx="7690427" cy="121185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переподготовка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0031668"/>
              </p:ext>
            </p:extLst>
          </p:nvPr>
        </p:nvGraphicFramePr>
        <p:xfrm>
          <a:off x="508000" y="1688523"/>
          <a:ext cx="8096447" cy="223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92855248"/>
              </p:ext>
            </p:extLst>
          </p:nvPr>
        </p:nvGraphicFramePr>
        <p:xfrm>
          <a:off x="955962" y="4012190"/>
          <a:ext cx="7432461" cy="244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064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12638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53392" y="264106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963412"/>
              </p:ext>
            </p:extLst>
          </p:nvPr>
        </p:nvGraphicFramePr>
        <p:xfrm>
          <a:off x="467544" y="1854778"/>
          <a:ext cx="8219256" cy="423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6534136" imgH="2895547" progId="Excel.Chart.8">
                  <p:embed/>
                </p:oleObj>
              </mc:Choice>
              <mc:Fallback>
                <p:oleObj name="Диаграмма" r:id="rId3" imgW="6534136" imgH="2895547" progId="Excel.Chart.8">
                  <p:embed/>
                  <p:pic>
                    <p:nvPicPr>
                      <p:cNvPr id="5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854778"/>
                        <a:ext cx="8219256" cy="4238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53392" y="481276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52842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6697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 конкурсе научных проектов и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Зерде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4451"/>
              </p:ext>
            </p:extLst>
          </p:nvPr>
        </p:nvGraphicFramePr>
        <p:xfrm>
          <a:off x="609599" y="2204864"/>
          <a:ext cx="790575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7276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2927</TotalTime>
  <Words>795</Words>
  <Application>Microsoft Office PowerPoint</Application>
  <PresentationFormat>Экран (4:3)</PresentationFormat>
  <Paragraphs>207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Trebuchet MS</vt:lpstr>
      <vt:lpstr>Wingdings 3</vt:lpstr>
      <vt:lpstr>Аспект</vt:lpstr>
      <vt:lpstr>Диаграмма</vt:lpstr>
      <vt:lpstr>Презентация PowerPoint</vt:lpstr>
      <vt:lpstr>Презентация PowerPoint</vt:lpstr>
      <vt:lpstr>23 октября 2023 г.  между акиматом  города Кокшетау, ТОО «Казцинк» и АО  « Altyntau Kokshetau»  был заключен меморандум  о сотрудничестве и взаимодействии в целях реализации совместного Проекта о строительстве  общеобразовательной школы №10» </vt:lpstr>
      <vt:lpstr>Качественный состав педагогов </vt:lpstr>
      <vt:lpstr>Динамика контингента  обучающихся за 3 года </vt:lpstr>
      <vt:lpstr>Сравнительный анализ итогов качества знаний за 3 учебных года</vt:lpstr>
      <vt:lpstr>Курсовая переподготовка за  2023-2024 уч.год</vt:lpstr>
      <vt:lpstr> Результативность        олимпиады </vt:lpstr>
      <vt:lpstr>Результаты участия в конкурсе научных проектов и «Зерде»</vt:lpstr>
      <vt:lpstr>Мемлекеттік тіл – менің тілім» қалалық байқауының 3 орын жүлдегері II орын жүлдегері</vt:lpstr>
      <vt:lpstr>8-11 сыныптарында ғылыми жобалардың республикалық конкурсының облыстық кезеңінің   II орын  жүлдегері</vt:lpstr>
      <vt:lpstr>« Мен көркем жазамын» қалалық байқауының   3 орын жеңімпазы</vt:lpstr>
      <vt:lpstr>«Алтын сақа» республикалық математикалық олимпиадасының қалалық кезеңінің 3 орын жеңімпазы</vt:lpstr>
      <vt:lpstr>«Алтын сақа» республикалық математикалық олимпиадасының қалалық кезеңінің мадақтама иегерлері</vt:lpstr>
      <vt:lpstr>« Мақал –сөздің мәйегі» қалалық байқауының  3 орын жеңімпазы</vt:lpstr>
      <vt:lpstr>9-11 сыныптар  бойынша республикалық олимпиадасының қалалық кезеңінің    III орын  жүлдегері</vt:lpstr>
      <vt:lpstr>9-11 сыныптар  бойынша республикалық олимпиадасының қалалық кезеңінің    III орын  жүлдегері</vt:lpstr>
      <vt:lpstr>7-8 сыныптар  бойынша республикалық олимпиадасының қалалық кезеңінің    II орын  жүлдегері</vt:lpstr>
      <vt:lpstr>Бастауыш сынып мұғалімдері арасында  « Алтын тұғыр» республикалық математикалық олимпиадасының облыстық кезеңінің   II орын  жүлдегері</vt:lpstr>
      <vt:lpstr>Призер II места областного этапа республиканской математической олимпиады « Алтын тұғыр "   среди учителей начальных классов</vt:lpstr>
      <vt:lpstr> «ПЕДСТАРТ» РЕСПУБЛИКАЛЫҚ ҚАШЫҚТЫҚ ОЛИМПИАДАСЫНЫҢ ЖЕҢІМПАЗЫ</vt:lpstr>
      <vt:lpstr> ПОБЕДИТЕЛЬ РЕСПУБЛИКАНСКОЙ ДИСТАНЦИОННОЙ ОЛИМПИАДЫ " ПЕДСТАРТ» </vt:lpstr>
      <vt:lpstr>«ПЕДСТАРТ» РЕСПУБЛИКАЛЫҚ ҚАШЫҚТЫҚ ОЛИМПИАДАСЫНЫҢ ЖЕҢІМПАЗЫ</vt:lpstr>
      <vt:lpstr> ПОБЕДИТЕЛЬ РЕСПУБЛИКАНСКОЙ ДИСТАНЦИОННОЙ ОЛИМПИАДЫ " ПЕДСТАРТ» </vt:lpstr>
      <vt:lpstr> «ПЕДСТАРТ» РЕСПУБЛИКАЛЫҚ ҚАШЫҚТЫҚ ОЛИМПИАДАСЫНЫҢ ЖЕҢІМПАЗЫ</vt:lpstr>
      <vt:lpstr> ПОБЕДИТЕЛЬ РЕСПУБЛИКАНСКОЙ ДИСТАНЦИОННОЙ ОЛИМПИАДЫ " ПЕДСТАРТ» </vt:lpstr>
      <vt:lpstr>На базе  НЦПК «Өрлеу» Букин Виктор Владимирович  с 22 апреля по 3 мая 2024 года провел курсы «Развитие предметных компетенций  педагогов-организаторов начальной военной и технологической подготовки» (10-11 классы). </vt:lpstr>
      <vt:lpstr>На базе  НЦПК «Өрлеу» Абилова Алмагуль Аллабергеновна провела областной семинар «Методы и приемы работы с учащимися по развитию математической грамотности».</vt:lpstr>
      <vt:lpstr>5-6 сыныптар  бойынша республикалық олимпиадасының қалалық кезеңінің    III орын  жүлдегері</vt:lpstr>
      <vt:lpstr>5-6 сыныптар  бойынша республикалық олимпиадасының қалалық кезеңінің    III орын  жүлдегері</vt:lpstr>
      <vt:lpstr>5-6 сыныптар  бойынша республикалық олимпиадасының қалалық кезеңінің    III орын  жүлдегері</vt:lpstr>
      <vt:lpstr>5-6 сыныптар  бойынша республикалық олимпиадасының қалалық кезеңінің    III орын  жүлдегері</vt:lpstr>
      <vt:lpstr>«Ш. Уәлиханов» атындағы Көкшетау университетінің  7-8 сыныптар  арасында математика пәнінен өткен олимпиадасының  II орын  жүлдегері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Mira</dc:creator>
  <cp:lastModifiedBy>пк</cp:lastModifiedBy>
  <cp:revision>259</cp:revision>
  <dcterms:created xsi:type="dcterms:W3CDTF">2021-11-29T16:16:40Z</dcterms:created>
  <dcterms:modified xsi:type="dcterms:W3CDTF">2024-08-27T05:23:12Z</dcterms:modified>
</cp:coreProperties>
</file>